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63" r:id="rId2"/>
    <p:sldId id="264" r:id="rId3"/>
    <p:sldId id="265" r:id="rId4"/>
    <p:sldId id="267" r:id="rId5"/>
    <p:sldId id="266" r:id="rId6"/>
    <p:sldId id="269" r:id="rId7"/>
    <p:sldId id="270" r:id="rId8"/>
    <p:sldId id="271" r:id="rId9"/>
    <p:sldId id="268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043" autoAdjust="0"/>
  </p:normalViewPr>
  <p:slideViewPr>
    <p:cSldViewPr snapToGrid="0" showGuides="1">
      <p:cViewPr varScale="1">
        <p:scale>
          <a:sx n="50" d="100"/>
          <a:sy n="50" d="100"/>
        </p:scale>
        <p:origin x="1416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E16E1-A3F3-4CE4-9219-CCC7799BFD03}" type="datetimeFigureOut">
              <a:rPr lang="bg-BG" smtClean="0"/>
              <a:t>12.2.2019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BF830-85B0-4146-BC98-0BD9F5FC0EF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894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BF830-85B0-4146-BC98-0BD9F5FC0EF9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46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993442-C633-4DB0-B03E-4BE1D0E906FB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705A1B-3C27-4E10-8588-7F25D3FB9EE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CB0AF9-3FBC-45AA-84D5-32AA6AD9EC6F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1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AF55C4-DB70-4775-9488-96AE59C7C2F8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5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243A43-573D-4219-825A-3264A7DC65AD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4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1F455E-25E3-4CB7-B3F1-FC20A73E62B4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5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FA0AC3-09F5-4694-A891-323AF946FD1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2EA22E-B7DA-47FE-A6FF-8E8E566D1FFF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4889DE-F5B7-4A4E-8B8A-38D34CC58514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9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3CDCFD-04B2-4E4B-A5BD-CE108BDD44C5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6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F3E1D4-034B-4D53-BD61-52F16FC63131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D896BE-3695-4098-A68D-B738BFACD7CE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bg-BG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80600B-E60A-4A23-BC88-1DB6FD72CFA5}" type="slidenum">
              <a:rPr lang="en-US" alt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bg-B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2302833" y="1166469"/>
            <a:ext cx="8229600" cy="1143000"/>
          </a:xfrm>
        </p:spPr>
        <p:txBody>
          <a:bodyPr/>
          <a:lstStyle/>
          <a:p>
            <a:r>
              <a:rPr lang="bg-BG" altLang="bg-BG" sz="5400" dirty="0" smtClean="0"/>
              <a:t>Начало</a:t>
            </a:r>
            <a:r>
              <a:rPr lang="en-US" altLang="bg-BG" sz="5400" dirty="0" smtClean="0"/>
              <a:t> </a:t>
            </a:r>
            <a:r>
              <a:rPr lang="bg-BG" altLang="bg-BG" sz="5400" dirty="0" smtClean="0"/>
              <a:t>на теста</a:t>
            </a:r>
            <a:endParaRPr lang="en-US" altLang="bg-BG" sz="5400" dirty="0"/>
          </a:p>
        </p:txBody>
      </p:sp>
      <p:sp>
        <p:nvSpPr>
          <p:cNvPr id="14342" name="AutoShape 6">
            <a:hlinkClick r:id="" action="ppaction://macro?name=Start" highlightClick="1"/>
          </p:cNvPr>
          <p:cNvSpPr>
            <a:spLocks noChangeArrowheads="1"/>
          </p:cNvSpPr>
          <p:nvPr/>
        </p:nvSpPr>
        <p:spPr bwMode="auto">
          <a:xfrm>
            <a:off x="2954595" y="3317011"/>
            <a:ext cx="2520000" cy="10800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400" dirty="0">
                <a:solidFill>
                  <a:srgbClr val="000000"/>
                </a:solidFill>
                <a:latin typeface="Arial" panose="020B0604020202020204" pitchFamily="34" charset="0"/>
              </a:rPr>
              <a:t>Старт</a:t>
            </a:r>
            <a:endParaRPr lang="en-US" altLang="bg-BG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1304" y="3317011"/>
            <a:ext cx="2520000" cy="10800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Изход</a:t>
            </a:r>
            <a:endParaRPr lang="en-US" altLang="bg-BG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CC99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842" y="476250"/>
            <a:ext cx="11450471" cy="1143000"/>
          </a:xfrm>
        </p:spPr>
        <p:txBody>
          <a:bodyPr/>
          <a:lstStyle/>
          <a:p>
            <a:r>
              <a:rPr lang="bg-BG" altLang="bg-BG" dirty="0">
                <a:solidFill>
                  <a:schemeClr val="accent3"/>
                </a:solidFill>
              </a:rPr>
              <a:t>Коя е </a:t>
            </a:r>
            <a:r>
              <a:rPr lang="bg-BG" altLang="bg-BG" dirty="0" smtClean="0">
                <a:solidFill>
                  <a:schemeClr val="accent3"/>
                </a:solidFill>
              </a:rPr>
              <a:t>културната столица </a:t>
            </a:r>
            <a:r>
              <a:rPr lang="bg-BG" altLang="bg-BG" dirty="0">
                <a:solidFill>
                  <a:schemeClr val="accent3"/>
                </a:solidFill>
              </a:rPr>
              <a:t>на България?</a:t>
            </a:r>
            <a:endParaRPr lang="en-US" altLang="bg-BG" dirty="0">
              <a:solidFill>
                <a:schemeClr val="accent3"/>
              </a:solidFill>
            </a:endParaRPr>
          </a:p>
        </p:txBody>
      </p:sp>
      <p:sp>
        <p:nvSpPr>
          <p:cNvPr id="2052" name="AutoShape 4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3000375" y="2708276"/>
            <a:ext cx="2376488" cy="936625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rgbClr val="000000"/>
                </a:solidFill>
                <a:latin typeface="Arial" panose="020B0604020202020204" pitchFamily="34" charset="0"/>
              </a:rPr>
              <a:t>София</a:t>
            </a:r>
            <a:endParaRPr lang="en-US" altLang="bg-BG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4" name="AutoShape 6">
            <a:hlinkClick r:id="" action="ppaction://macro?name=good" highlightClick="1"/>
          </p:cNvPr>
          <p:cNvSpPr>
            <a:spLocks noChangeArrowheads="1"/>
          </p:cNvSpPr>
          <p:nvPr/>
        </p:nvSpPr>
        <p:spPr bwMode="auto">
          <a:xfrm>
            <a:off x="6743700" y="2708276"/>
            <a:ext cx="2376488" cy="936625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rgbClr val="000000"/>
                </a:solidFill>
                <a:latin typeface="Arial" panose="020B0604020202020204" pitchFamily="34" charset="0"/>
              </a:rPr>
              <a:t>Пловдив</a:t>
            </a:r>
            <a:endParaRPr lang="en-US" altLang="bg-BG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AutoShape 7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2927350" y="4724401"/>
            <a:ext cx="2376488" cy="936625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rgbClr val="000000"/>
                </a:solidFill>
                <a:latin typeface="Arial" panose="020B0604020202020204" pitchFamily="34" charset="0"/>
              </a:rPr>
              <a:t>Варна </a:t>
            </a:r>
            <a:endParaRPr lang="en-US" altLang="bg-BG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7" name="AutoShape 9">
            <a:hlinkClick r:id="" action="ppaction://macro?name=bad" highlightClick="1"/>
          </p:cNvPr>
          <p:cNvSpPr>
            <a:spLocks noChangeArrowheads="1"/>
          </p:cNvSpPr>
          <p:nvPr/>
        </p:nvSpPr>
        <p:spPr bwMode="auto">
          <a:xfrm>
            <a:off x="6816725" y="4652964"/>
            <a:ext cx="2376488" cy="936625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3200" b="1">
                <a:solidFill>
                  <a:srgbClr val="000000"/>
                </a:solidFill>
                <a:latin typeface="Arial" panose="020B0604020202020204" pitchFamily="34" charset="0"/>
              </a:rPr>
              <a:t>Бургас</a:t>
            </a:r>
            <a:endParaRPr lang="en-US" altLang="bg-BG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bg-BG" altLang="bg-BG" dirty="0">
                <a:solidFill>
                  <a:schemeClr val="accent3"/>
                </a:solidFill>
              </a:rPr>
              <a:t>Кой е Васил Левски?</a:t>
            </a:r>
            <a:endParaRPr lang="en-US" altLang="bg-BG" dirty="0">
              <a:solidFill>
                <a:schemeClr val="accent3"/>
              </a:solidFill>
            </a:endParaRPr>
          </a:p>
        </p:txBody>
      </p:sp>
      <p:pic>
        <p:nvPicPr>
          <p:cNvPr id="9224" name="Picture 8" descr="Hristo-Botev">
            <a:hlinkClick r:id="" action="ppaction://macro?name=bad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4239" y="2276476"/>
            <a:ext cx="2428875" cy="3313113"/>
          </a:xfrm>
          <a:ln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Levski">
            <a:hlinkClick r:id="" action="ppaction://macro?name=good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6" y="2276476"/>
            <a:ext cx="2505075" cy="3313113"/>
          </a:xfrm>
          <a:ln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10" descr="vazov">
            <a:hlinkClick r:id="" action="ppaction://macro?name=bad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1764" y="2276476"/>
            <a:ext cx="2409825" cy="3313113"/>
          </a:xfrm>
          <a:solidFill>
            <a:schemeClr val="accent2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4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>
            <a:hlinkClick r:id="" action="ppaction://macro?name=Vapros" highlightClick="1"/>
          </p:cNvPr>
          <p:cNvSpPr>
            <a:spLocks noChangeArrowheads="1"/>
          </p:cNvSpPr>
          <p:nvPr/>
        </p:nvSpPr>
        <p:spPr bwMode="auto">
          <a:xfrm>
            <a:off x="1137362" y="2756469"/>
            <a:ext cx="4752975" cy="11509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rgbClr val="000000"/>
                </a:solidFill>
                <a:latin typeface="Arial" panose="020B0604020202020204" pitchFamily="34" charset="0"/>
              </a:rPr>
              <a:t>Изтегли си въпрос</a:t>
            </a:r>
            <a:endParaRPr lang="en-US" altLang="bg-BG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937" y="2315541"/>
            <a:ext cx="4796331" cy="203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4648" y="2702719"/>
            <a:ext cx="3059112" cy="1295400"/>
          </a:xfrm>
        </p:spPr>
        <p:txBody>
          <a:bodyPr/>
          <a:lstStyle/>
          <a:p>
            <a:r>
              <a:rPr lang="bg-BG" altLang="bg-BG" sz="4000" dirty="0">
                <a:solidFill>
                  <a:schemeClr val="bg1"/>
                </a:solidFill>
              </a:rPr>
              <a:t>Посочете </a:t>
            </a:r>
            <a:r>
              <a:rPr lang="bg-BG" altLang="bg-BG" sz="4000" b="1" dirty="0">
                <a:solidFill>
                  <a:schemeClr val="bg1"/>
                </a:solidFill>
              </a:rPr>
              <a:t>Германия</a:t>
            </a:r>
            <a:r>
              <a:rPr lang="bg-BG" altLang="bg-BG" sz="4000" dirty="0">
                <a:solidFill>
                  <a:schemeClr val="bg1"/>
                </a:solidFill>
              </a:rPr>
              <a:t>!</a:t>
            </a:r>
            <a:endParaRPr lang="en-US" altLang="bg-BG" sz="4000" dirty="0">
              <a:solidFill>
                <a:schemeClr val="bg1"/>
              </a:solidFill>
            </a:endParaRPr>
          </a:p>
        </p:txBody>
      </p:sp>
      <p:pic>
        <p:nvPicPr>
          <p:cNvPr id="11269" name="Picture 5" descr="map-money">
            <a:hlinkClick r:id="" action="ppaction://macro?name=bad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6" y="692150"/>
            <a:ext cx="5508625" cy="5316538"/>
          </a:xfrm>
          <a:ln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1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macro?name=bad" highlightClick="1"/>
          </p:cNvPr>
          <p:cNvSpPr/>
          <p:nvPr/>
        </p:nvSpPr>
        <p:spPr>
          <a:xfrm>
            <a:off x="2049064" y="1949054"/>
            <a:ext cx="972000" cy="97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96</a:t>
            </a:r>
          </a:p>
        </p:txBody>
      </p:sp>
      <p:sp>
        <p:nvSpPr>
          <p:cNvPr id="4" name="Cloud 3"/>
          <p:cNvSpPr/>
          <p:nvPr/>
        </p:nvSpPr>
        <p:spPr>
          <a:xfrm>
            <a:off x="3755826" y="2872464"/>
            <a:ext cx="4680347" cy="1384697"/>
          </a:xfrm>
          <a:prstGeom prst="cloud">
            <a:avLst/>
          </a:prstGeom>
          <a:gradFill flip="none" rotWithShape="1">
            <a:gsLst>
              <a:gs pos="0">
                <a:srgbClr val="456794">
                  <a:tint val="66000"/>
                  <a:satMod val="160000"/>
                </a:srgbClr>
              </a:gs>
              <a:gs pos="50000">
                <a:srgbClr val="456794">
                  <a:tint val="44500"/>
                  <a:satMod val="160000"/>
                </a:srgbClr>
              </a:gs>
              <a:gs pos="100000">
                <a:srgbClr val="45679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12 * 6 =</a:t>
            </a:r>
          </a:p>
        </p:txBody>
      </p:sp>
      <p:sp>
        <p:nvSpPr>
          <p:cNvPr id="10" name="Action Button: Custom 9">
            <a:hlinkClick r:id="" action="ppaction://macro?name=bad" highlightClick="1"/>
          </p:cNvPr>
          <p:cNvSpPr/>
          <p:nvPr/>
        </p:nvSpPr>
        <p:spPr>
          <a:xfrm>
            <a:off x="9019927" y="4489510"/>
            <a:ext cx="972000" cy="97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12" name="Action Button: Custom 11">
            <a:hlinkClick r:id="" action="ppaction://macro?name=bad" highlightClick="1"/>
          </p:cNvPr>
          <p:cNvSpPr/>
          <p:nvPr/>
        </p:nvSpPr>
        <p:spPr>
          <a:xfrm>
            <a:off x="9019927" y="1949054"/>
            <a:ext cx="972000" cy="97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64</a:t>
            </a:r>
          </a:p>
        </p:txBody>
      </p:sp>
      <p:sp>
        <p:nvSpPr>
          <p:cNvPr id="13" name="Action Button: Custom 12">
            <a:hlinkClick r:id="" action="ppaction://macro?name=good" highlightClick="1"/>
          </p:cNvPr>
          <p:cNvSpPr/>
          <p:nvPr/>
        </p:nvSpPr>
        <p:spPr>
          <a:xfrm>
            <a:off x="2049065" y="4489510"/>
            <a:ext cx="972000" cy="97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Избери верният отговор: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61036"/>
            <a:ext cx="1714500" cy="28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sosceles Triangle 15"/>
          <p:cNvSpPr/>
          <p:nvPr/>
        </p:nvSpPr>
        <p:spPr>
          <a:xfrm>
            <a:off x="5133681" y="2299677"/>
            <a:ext cx="1956792" cy="1721597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Smiley Face 16" hidden="1"/>
          <p:cNvSpPr/>
          <p:nvPr/>
        </p:nvSpPr>
        <p:spPr>
          <a:xfrm>
            <a:off x="7524750" y="2793206"/>
            <a:ext cx="1200150" cy="1290638"/>
          </a:xfrm>
          <a:custGeom>
            <a:avLst/>
            <a:gdLst>
              <a:gd name="connsiteX0" fmla="*/ 0 w 1600200"/>
              <a:gd name="connsiteY0" fmla="*/ 860592 h 1721183"/>
              <a:gd name="connsiteX1" fmla="*/ 800100 w 1600200"/>
              <a:gd name="connsiteY1" fmla="*/ 0 h 1721183"/>
              <a:gd name="connsiteX2" fmla="*/ 1600200 w 1600200"/>
              <a:gd name="connsiteY2" fmla="*/ 860592 h 1721183"/>
              <a:gd name="connsiteX3" fmla="*/ 800100 w 1600200"/>
              <a:gd name="connsiteY3" fmla="*/ 1721184 h 1721183"/>
              <a:gd name="connsiteX4" fmla="*/ 0 w 1600200"/>
              <a:gd name="connsiteY4" fmla="*/ 860592 h 1721183"/>
              <a:gd name="connsiteX0" fmla="*/ 460428 w 1600200"/>
              <a:gd name="connsiteY0" fmla="*/ 603211 h 1721183"/>
              <a:gd name="connsiteX1" fmla="*/ 543772 w 1600200"/>
              <a:gd name="connsiteY1" fmla="*/ 513566 h 1721183"/>
              <a:gd name="connsiteX2" fmla="*/ 627116 w 1600200"/>
              <a:gd name="connsiteY2" fmla="*/ 603211 h 1721183"/>
              <a:gd name="connsiteX3" fmla="*/ 543772 w 1600200"/>
              <a:gd name="connsiteY3" fmla="*/ 692856 h 1721183"/>
              <a:gd name="connsiteX4" fmla="*/ 460428 w 1600200"/>
              <a:gd name="connsiteY4" fmla="*/ 603211 h 1721183"/>
              <a:gd name="connsiteX5" fmla="*/ 973085 w 1600200"/>
              <a:gd name="connsiteY5" fmla="*/ 603211 h 1721183"/>
              <a:gd name="connsiteX6" fmla="*/ 1056429 w 1600200"/>
              <a:gd name="connsiteY6" fmla="*/ 513566 h 1721183"/>
              <a:gd name="connsiteX7" fmla="*/ 1139773 w 1600200"/>
              <a:gd name="connsiteY7" fmla="*/ 603211 h 1721183"/>
              <a:gd name="connsiteX8" fmla="*/ 1056429 w 1600200"/>
              <a:gd name="connsiteY8" fmla="*/ 692856 h 1721183"/>
              <a:gd name="connsiteX9" fmla="*/ 973085 w 1600200"/>
              <a:gd name="connsiteY9" fmla="*/ 603211 h 1721183"/>
              <a:gd name="connsiteX0" fmla="*/ 366441 w 1600200"/>
              <a:gd name="connsiteY0" fmla="*/ 1235901 h 1721183"/>
              <a:gd name="connsiteX1" fmla="*/ 1232747 w 1600200"/>
              <a:gd name="connsiteY1" fmla="*/ 1235901 h 1721183"/>
              <a:gd name="connsiteX0" fmla="*/ 0 w 1600200"/>
              <a:gd name="connsiteY0" fmla="*/ 860592 h 1721183"/>
              <a:gd name="connsiteX1" fmla="*/ 800100 w 1600200"/>
              <a:gd name="connsiteY1" fmla="*/ 0 h 1721183"/>
              <a:gd name="connsiteX2" fmla="*/ 1600200 w 1600200"/>
              <a:gd name="connsiteY2" fmla="*/ 860592 h 1721183"/>
              <a:gd name="connsiteX3" fmla="*/ 800100 w 1600200"/>
              <a:gd name="connsiteY3" fmla="*/ 1721184 h 1721183"/>
              <a:gd name="connsiteX4" fmla="*/ 0 w 1600200"/>
              <a:gd name="connsiteY4" fmla="*/ 860592 h 1721183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460428 w 1600200"/>
              <a:gd name="connsiteY0" fmla="*/ 603211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460428 w 1600200"/>
              <a:gd name="connsiteY4" fmla="*/ 603211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460428 w 1600200"/>
              <a:gd name="connsiteY0" fmla="*/ 603211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280124 w 1600200"/>
              <a:gd name="connsiteY4" fmla="*/ 654726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  <a:gd name="connsiteX0" fmla="*/ 331640 w 1600200"/>
              <a:gd name="connsiteY0" fmla="*/ 616090 h 1721184"/>
              <a:gd name="connsiteX1" fmla="*/ 543772 w 1600200"/>
              <a:gd name="connsiteY1" fmla="*/ 513566 h 1721184"/>
              <a:gd name="connsiteX2" fmla="*/ 627116 w 1600200"/>
              <a:gd name="connsiteY2" fmla="*/ 603211 h 1721184"/>
              <a:gd name="connsiteX3" fmla="*/ 543772 w 1600200"/>
              <a:gd name="connsiteY3" fmla="*/ 692856 h 1721184"/>
              <a:gd name="connsiteX4" fmla="*/ 280124 w 1600200"/>
              <a:gd name="connsiteY4" fmla="*/ 654726 h 1721184"/>
              <a:gd name="connsiteX5" fmla="*/ 973085 w 1600200"/>
              <a:gd name="connsiteY5" fmla="*/ 603211 h 1721184"/>
              <a:gd name="connsiteX6" fmla="*/ 1056429 w 1600200"/>
              <a:gd name="connsiteY6" fmla="*/ 513566 h 1721184"/>
              <a:gd name="connsiteX7" fmla="*/ 1332956 w 1600200"/>
              <a:gd name="connsiteY7" fmla="*/ 628968 h 1721184"/>
              <a:gd name="connsiteX8" fmla="*/ 1056429 w 1600200"/>
              <a:gd name="connsiteY8" fmla="*/ 692856 h 1721184"/>
              <a:gd name="connsiteX9" fmla="*/ 973085 w 1600200"/>
              <a:gd name="connsiteY9" fmla="*/ 603211 h 1721184"/>
              <a:gd name="connsiteX0" fmla="*/ 366441 w 1600200"/>
              <a:gd name="connsiteY0" fmla="*/ 1235901 h 1721184"/>
              <a:gd name="connsiteX1" fmla="*/ 1232747 w 1600200"/>
              <a:gd name="connsiteY1" fmla="*/ 1235901 h 1721184"/>
              <a:gd name="connsiteX0" fmla="*/ 0 w 1600200"/>
              <a:gd name="connsiteY0" fmla="*/ 860592 h 1721184"/>
              <a:gd name="connsiteX1" fmla="*/ 800100 w 1600200"/>
              <a:gd name="connsiteY1" fmla="*/ 0 h 1721184"/>
              <a:gd name="connsiteX2" fmla="*/ 1600200 w 1600200"/>
              <a:gd name="connsiteY2" fmla="*/ 860592 h 1721184"/>
              <a:gd name="connsiteX3" fmla="*/ 800100 w 1600200"/>
              <a:gd name="connsiteY3" fmla="*/ 1721184 h 1721184"/>
              <a:gd name="connsiteX4" fmla="*/ 0 w 1600200"/>
              <a:gd name="connsiteY4" fmla="*/ 860592 h 172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0200" h="1721184" stroke="0" extrusionOk="0">
                <a:moveTo>
                  <a:pt x="0" y="860592"/>
                </a:moveTo>
                <a:cubicBezTo>
                  <a:pt x="0" y="385300"/>
                  <a:pt x="358217" y="0"/>
                  <a:pt x="800100" y="0"/>
                </a:cubicBezTo>
                <a:cubicBezTo>
                  <a:pt x="1241983" y="0"/>
                  <a:pt x="1600200" y="385300"/>
                  <a:pt x="1600200" y="860592"/>
                </a:cubicBezTo>
                <a:cubicBezTo>
                  <a:pt x="1600200" y="1335884"/>
                  <a:pt x="1241983" y="1721184"/>
                  <a:pt x="800100" y="1721184"/>
                </a:cubicBezTo>
                <a:cubicBezTo>
                  <a:pt x="358217" y="1721184"/>
                  <a:pt x="0" y="1335884"/>
                  <a:pt x="0" y="860592"/>
                </a:cubicBezTo>
                <a:close/>
              </a:path>
              <a:path w="1600200" h="1721184" fill="darkenLess" extrusionOk="0">
                <a:moveTo>
                  <a:pt x="331640" y="616090"/>
                </a:moveTo>
                <a:cubicBezTo>
                  <a:pt x="331640" y="566580"/>
                  <a:pt x="494526" y="515712"/>
                  <a:pt x="543772" y="513566"/>
                </a:cubicBezTo>
                <a:cubicBezTo>
                  <a:pt x="593018" y="511420"/>
                  <a:pt x="627116" y="553701"/>
                  <a:pt x="627116" y="603211"/>
                </a:cubicBezTo>
                <a:cubicBezTo>
                  <a:pt x="627116" y="652721"/>
                  <a:pt x="601604" y="684270"/>
                  <a:pt x="543772" y="692856"/>
                </a:cubicBezTo>
                <a:cubicBezTo>
                  <a:pt x="485940" y="701442"/>
                  <a:pt x="280124" y="704236"/>
                  <a:pt x="280124" y="654726"/>
                </a:cubicBezTo>
                <a:moveTo>
                  <a:pt x="973085" y="603211"/>
                </a:moveTo>
                <a:cubicBezTo>
                  <a:pt x="973085" y="553701"/>
                  <a:pt x="996451" y="509273"/>
                  <a:pt x="1056429" y="513566"/>
                </a:cubicBezTo>
                <a:cubicBezTo>
                  <a:pt x="1116407" y="517859"/>
                  <a:pt x="1332956" y="579458"/>
                  <a:pt x="1332956" y="628968"/>
                </a:cubicBezTo>
                <a:cubicBezTo>
                  <a:pt x="1332956" y="678478"/>
                  <a:pt x="1102459" y="692856"/>
                  <a:pt x="1056429" y="692856"/>
                </a:cubicBezTo>
                <a:cubicBezTo>
                  <a:pt x="1010399" y="692856"/>
                  <a:pt x="973085" y="652721"/>
                  <a:pt x="973085" y="603211"/>
                </a:cubicBezTo>
              </a:path>
              <a:path w="1600200" h="1721184" fill="none" extrusionOk="0">
                <a:moveTo>
                  <a:pt x="366441" y="1235901"/>
                </a:moveTo>
                <a:cubicBezTo>
                  <a:pt x="655547" y="1449466"/>
                  <a:pt x="944316" y="1449466"/>
                  <a:pt x="1232747" y="1235901"/>
                </a:cubicBezTo>
              </a:path>
              <a:path w="1600200" h="1721184" fill="none">
                <a:moveTo>
                  <a:pt x="0" y="860592"/>
                </a:moveTo>
                <a:cubicBezTo>
                  <a:pt x="0" y="385300"/>
                  <a:pt x="358217" y="0"/>
                  <a:pt x="800100" y="0"/>
                </a:cubicBezTo>
                <a:cubicBezTo>
                  <a:pt x="1241983" y="0"/>
                  <a:pt x="1600200" y="385300"/>
                  <a:pt x="1600200" y="860592"/>
                </a:cubicBezTo>
                <a:cubicBezTo>
                  <a:pt x="1600200" y="1335884"/>
                  <a:pt x="1241983" y="1721184"/>
                  <a:pt x="800100" y="1721184"/>
                </a:cubicBezTo>
                <a:cubicBezTo>
                  <a:pt x="358217" y="1721184"/>
                  <a:pt x="0" y="1335884"/>
                  <a:pt x="0" y="86059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446136" y="521513"/>
            <a:ext cx="113318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bg-BG" altLang="bg-BG" sz="3600" dirty="0">
                <a:solidFill>
                  <a:schemeClr val="bg1"/>
                </a:solidFill>
              </a:rPr>
              <a:t>Намерете лицето на триъгълник с дадена страна </a:t>
            </a:r>
            <a:r>
              <a:rPr lang="en-US" altLang="bg-BG" sz="3600" dirty="0">
                <a:solidFill>
                  <a:schemeClr val="bg1"/>
                </a:solidFill>
              </a:rPr>
              <a:t>a=12 cm </a:t>
            </a:r>
            <a:r>
              <a:rPr lang="bg-BG" altLang="bg-BG" sz="3600" dirty="0">
                <a:solidFill>
                  <a:schemeClr val="bg1"/>
                </a:solidFill>
              </a:rPr>
              <a:t>и височина към нея</a:t>
            </a:r>
            <a:r>
              <a:rPr lang="en-US" altLang="bg-BG" sz="3600" dirty="0">
                <a:solidFill>
                  <a:schemeClr val="bg1"/>
                </a:solidFill>
              </a:rPr>
              <a:t> h=8 cm</a:t>
            </a:r>
            <a:r>
              <a:rPr lang="bg-BG" altLang="bg-BG" sz="3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ounded Rectangle 2">
            <a:hlinkClick r:id="" action="ppaction://macro?name=Тriangle" highlightClick="1"/>
          </p:cNvPr>
          <p:cNvSpPr/>
          <p:nvPr/>
        </p:nvSpPr>
        <p:spPr>
          <a:xfrm>
            <a:off x="4279487" y="5158854"/>
            <a:ext cx="3950112" cy="11191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g-BG" sz="3600" dirty="0">
                <a:solidFill>
                  <a:schemeClr val="accent6">
                    <a:lumMod val="75000"/>
                  </a:schemeClr>
                </a:solidFill>
              </a:rPr>
              <a:t>Въведи отговора</a:t>
            </a:r>
          </a:p>
        </p:txBody>
      </p:sp>
    </p:spTree>
    <p:extLst>
      <p:ext uri="{BB962C8B-B14F-4D97-AF65-F5344CB8AC3E}">
        <p14:creationId xmlns:p14="http://schemas.microsoft.com/office/powerpoint/2010/main" val="311396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382018"/>
            <a:ext cx="4400550" cy="2555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14350"/>
            <a:ext cx="10801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bg1"/>
                </a:solidFill>
              </a:rPr>
              <a:t>Създайте подходящ слайд и процедура за поява на диалоговия </a:t>
            </a:r>
            <a:r>
              <a:rPr lang="bg-BG" sz="3200" b="1" dirty="0" smtClean="0">
                <a:solidFill>
                  <a:schemeClr val="bg1"/>
                </a:solidFill>
              </a:rPr>
              <a:t>прозорец:</a:t>
            </a:r>
            <a:endParaRPr lang="bg-BG" sz="3200" b="1" dirty="0">
              <a:solidFill>
                <a:schemeClr val="bg1"/>
              </a:solidFill>
            </a:endParaRPr>
          </a:p>
        </p:txBody>
      </p:sp>
      <p:sp>
        <p:nvSpPr>
          <p:cNvPr id="4" name="AutoShape 4">
            <a:hlinkClick r:id="" action="ppaction://macro?name=praznik" highlightClick="1"/>
          </p:cNvPr>
          <p:cNvSpPr>
            <a:spLocks noChangeArrowheads="1"/>
          </p:cNvSpPr>
          <p:nvPr/>
        </p:nvSpPr>
        <p:spPr bwMode="auto">
          <a:xfrm>
            <a:off x="1194512" y="4752267"/>
            <a:ext cx="4752975" cy="11509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rgbClr val="000000"/>
                </a:solidFill>
                <a:latin typeface="Arial" panose="020B0604020202020204" pitchFamily="34" charset="0"/>
              </a:rPr>
              <a:t>Изтегли си въпрос</a:t>
            </a:r>
            <a:endParaRPr lang="en-US" altLang="bg-BG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791" y="1922913"/>
            <a:ext cx="8229600" cy="1143000"/>
          </a:xfrm>
        </p:spPr>
        <p:txBody>
          <a:bodyPr/>
          <a:lstStyle/>
          <a:p>
            <a:r>
              <a:rPr lang="bg-BG" altLang="bg-BG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Резултати</a:t>
            </a:r>
            <a:endParaRPr lang="en-US" altLang="bg-BG" sz="6000" dirty="0">
              <a:ln w="0"/>
              <a:solidFill>
                <a:srgbClr val="CCECFF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6388" name="AutoShape 4">
            <a:hlinkClick r:id="" action="ppaction://macro?name=SumFinal" highlightClick="1"/>
          </p:cNvPr>
          <p:cNvSpPr>
            <a:spLocks noChangeArrowheads="1"/>
          </p:cNvSpPr>
          <p:nvPr/>
        </p:nvSpPr>
        <p:spPr bwMode="auto">
          <a:xfrm>
            <a:off x="3809384" y="4140957"/>
            <a:ext cx="4824413" cy="995363"/>
          </a:xfrm>
          <a:prstGeom prst="round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4000" dirty="0">
                <a:solidFill>
                  <a:srgbClr val="000000"/>
                </a:solidFill>
                <a:latin typeface="Arial" panose="020B0604020202020204" pitchFamily="34" charset="0"/>
              </a:rPr>
              <a:t>В</a:t>
            </a:r>
            <a:r>
              <a:rPr lang="bg-BG" altLang="bg-BG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иж своята оценка</a:t>
            </a:r>
            <a:endParaRPr lang="en-US" altLang="bg-BG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76</Words>
  <Application>Microsoft Office PowerPoint</Application>
  <PresentationFormat>Widescreen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Начало на теста</vt:lpstr>
      <vt:lpstr>Коя е културната столица на България?</vt:lpstr>
      <vt:lpstr>Кой е Васил Левски?</vt:lpstr>
      <vt:lpstr>PowerPoint Presentation</vt:lpstr>
      <vt:lpstr>Посочете Германия!</vt:lpstr>
      <vt:lpstr>Избери верният отговор:</vt:lpstr>
      <vt:lpstr>PowerPoint Presentation</vt:lpstr>
      <vt:lpstr>PowerPoint Presentation</vt:lpstr>
      <vt:lpstr>Резултати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</dc:title>
  <dc:creator>Миглена Велячка</dc:creator>
  <cp:lastModifiedBy>Миглена Велячка</cp:lastModifiedBy>
  <cp:revision>34</cp:revision>
  <dcterms:created xsi:type="dcterms:W3CDTF">2018-01-25T18:43:13Z</dcterms:created>
  <dcterms:modified xsi:type="dcterms:W3CDTF">2019-02-12T20:40:33Z</dcterms:modified>
</cp:coreProperties>
</file>