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63" r:id="rId2"/>
    <p:sldId id="264" r:id="rId3"/>
    <p:sldId id="265" r:id="rId4"/>
    <p:sldId id="267" r:id="rId5"/>
    <p:sldId id="266" r:id="rId6"/>
    <p:sldId id="269" r:id="rId7"/>
    <p:sldId id="270" r:id="rId8"/>
    <p:sldId id="271" r:id="rId9"/>
    <p:sldId id="268" r:id="rId10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3E9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259" autoAdjust="0"/>
  </p:normalViewPr>
  <p:slideViewPr>
    <p:cSldViewPr snapToGrid="0" showGuides="1">
      <p:cViewPr varScale="1">
        <p:scale>
          <a:sx n="81" d="100"/>
          <a:sy n="81" d="100"/>
        </p:scale>
        <p:origin x="126" y="21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E16E1-A3F3-4CE4-9219-CCC7799BFD03}" type="datetimeFigureOut">
              <a:rPr lang="bg-BG" smtClean="0"/>
              <a:t>22.5.2023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BF830-85B0-4146-BC98-0BD9F5FC0EF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8948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BF830-85B0-4146-BC98-0BD9F5FC0EF9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346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993442-C633-4DB0-B03E-4BE1D0E906FB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3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705A1B-3C27-4E10-8588-7F25D3FB9EE1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95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CB0AF9-3FBC-45AA-84D5-32AA6AD9EC6F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115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AF55C4-DB70-4775-9488-96AE59C7C2F8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55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243A43-573D-4219-825A-3264A7DC65AD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94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1F455E-25E3-4CB7-B3F1-FC20A73E62B4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65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FA0AC3-09F5-4694-A891-323AF946FD11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91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2EA22E-B7DA-47FE-A6FF-8E8E566D1FFF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4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4889DE-F5B7-4A4E-8B8A-38D34CC58514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09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3CDCFD-04B2-4E4B-A5BD-CE108BDD44C5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26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F3E1D4-034B-4D53-BD61-52F16FC63131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36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FD896BE-3695-4098-A68D-B738BFACD7CE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90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/>
              <a:t>Click to edit Master text styles</a:t>
            </a:r>
          </a:p>
          <a:p>
            <a:pPr lvl="1"/>
            <a:r>
              <a:rPr lang="en-US" altLang="bg-BG"/>
              <a:t>Second level</a:t>
            </a:r>
          </a:p>
          <a:p>
            <a:pPr lvl="2"/>
            <a:r>
              <a:rPr lang="en-US" altLang="bg-BG"/>
              <a:t>Third level</a:t>
            </a:r>
          </a:p>
          <a:p>
            <a:pPr lvl="3"/>
            <a:r>
              <a:rPr lang="en-US" altLang="bg-BG"/>
              <a:t>Fourth level</a:t>
            </a:r>
          </a:p>
          <a:p>
            <a:pPr lvl="4"/>
            <a:r>
              <a:rPr lang="en-US" altLang="bg-BG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80600B-E60A-4A23-BC88-1DB6FD72CFA5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77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1410465" y="957149"/>
            <a:ext cx="9573351" cy="1143000"/>
          </a:xfrm>
        </p:spPr>
        <p:txBody>
          <a:bodyPr/>
          <a:lstStyle/>
          <a:p>
            <a:r>
              <a:rPr lang="bg-BG" altLang="bg-BG" sz="5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Общообразователен тест</a:t>
            </a:r>
            <a:endParaRPr lang="en-US" altLang="bg-BG" sz="5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90796877-93E3-EB40-6596-D67621C557C3}"/>
              </a:ext>
            </a:extLst>
          </p:cNvPr>
          <p:cNvSpPr/>
          <p:nvPr/>
        </p:nvSpPr>
        <p:spPr>
          <a:xfrm>
            <a:off x="2615381" y="3429000"/>
            <a:ext cx="6961238" cy="1047135"/>
          </a:xfrm>
          <a:prstGeom prst="round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>
                <a:solidFill>
                  <a:schemeClr val="accent2">
                    <a:lumMod val="75000"/>
                  </a:schemeClr>
                </a:solidFill>
              </a:rPr>
              <a:t>Въведи името си 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70764" y="557213"/>
            <a:ext cx="11450471" cy="1143000"/>
          </a:xfrm>
        </p:spPr>
        <p:txBody>
          <a:bodyPr/>
          <a:lstStyle/>
          <a:p>
            <a:r>
              <a:rPr lang="bg-BG" altLang="bg-B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Коя е културната столица на България?</a:t>
            </a:r>
            <a:endParaRPr lang="en-US" altLang="bg-B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AutoShape 4">
            <a:hlinkClick r:id="" action="ppaction://macro?name=bad" highlightClick="1"/>
          </p:cNvPr>
          <p:cNvSpPr>
            <a:spLocks noChangeArrowheads="1"/>
          </p:cNvSpPr>
          <p:nvPr/>
        </p:nvSpPr>
        <p:spPr bwMode="auto">
          <a:xfrm>
            <a:off x="3000375" y="2708276"/>
            <a:ext cx="2376488" cy="936625"/>
          </a:xfrm>
          <a:prstGeom prst="actionButtonBlank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София</a:t>
            </a:r>
            <a:endParaRPr lang="en-US" altLang="bg-BG" sz="3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054" name="AutoShape 6">
            <a:hlinkClick r:id="" action="ppaction://macro?name=good" highlightClick="1"/>
          </p:cNvPr>
          <p:cNvSpPr>
            <a:spLocks noChangeArrowheads="1"/>
          </p:cNvSpPr>
          <p:nvPr/>
        </p:nvSpPr>
        <p:spPr bwMode="auto">
          <a:xfrm>
            <a:off x="6743700" y="2708276"/>
            <a:ext cx="2376488" cy="936625"/>
          </a:xfrm>
          <a:prstGeom prst="actionButtonBlank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Пловдив</a:t>
            </a:r>
            <a:endParaRPr lang="en-US" altLang="bg-BG" sz="3200" b="1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055" name="AutoShape 7">
            <a:hlinkClick r:id="" action="ppaction://macro?name=bad" highlightClick="1"/>
          </p:cNvPr>
          <p:cNvSpPr>
            <a:spLocks noChangeArrowheads="1"/>
          </p:cNvSpPr>
          <p:nvPr/>
        </p:nvSpPr>
        <p:spPr bwMode="auto">
          <a:xfrm>
            <a:off x="2927350" y="4724401"/>
            <a:ext cx="2376488" cy="936625"/>
          </a:xfrm>
          <a:prstGeom prst="actionButtonBlank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Варна </a:t>
            </a:r>
            <a:endParaRPr lang="en-US" altLang="bg-BG" sz="3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057" name="AutoShape 9">
            <a:hlinkClick r:id="" action="ppaction://macro?name=bad" highlightClick="1"/>
          </p:cNvPr>
          <p:cNvSpPr>
            <a:spLocks noChangeArrowheads="1"/>
          </p:cNvSpPr>
          <p:nvPr/>
        </p:nvSpPr>
        <p:spPr bwMode="auto">
          <a:xfrm>
            <a:off x="6816725" y="4652964"/>
            <a:ext cx="2376488" cy="936625"/>
          </a:xfrm>
          <a:prstGeom prst="actionButtonBlank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Бургас</a:t>
            </a:r>
            <a:endParaRPr lang="en-US" altLang="bg-BG" sz="3200" b="1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87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bg-BG" altLang="bg-B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Кой е Васил Левски?</a:t>
            </a:r>
            <a:endParaRPr lang="en-US" altLang="bg-B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4" name="Picture 8" descr="Hristo-Botev">
            <a:hlinkClick r:id="" action="ppaction://macro?name=bad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54239" y="2276476"/>
            <a:ext cx="2428875" cy="3313113"/>
          </a:xfrm>
          <a:ln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5" name="Picture 9" descr="Levski">
            <a:hlinkClick r:id="" action="ppaction://macro?name=good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43476" y="2276476"/>
            <a:ext cx="2505075" cy="3313113"/>
          </a:xfrm>
          <a:ln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6" name="Picture 10" descr="vazov">
            <a:hlinkClick r:id="" action="ppaction://macro?name=bad"/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51764" y="2276476"/>
            <a:ext cx="2409825" cy="3313113"/>
          </a:xfrm>
          <a:solidFill>
            <a:schemeClr val="accent2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046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>
            <a:hlinkClick r:id="" action="ppaction://macro?name=Vapros" highlightClick="1"/>
          </p:cNvPr>
          <p:cNvSpPr>
            <a:spLocks noChangeArrowheads="1"/>
          </p:cNvSpPr>
          <p:nvPr/>
        </p:nvSpPr>
        <p:spPr bwMode="auto">
          <a:xfrm>
            <a:off x="1343025" y="2853531"/>
            <a:ext cx="4752975" cy="115093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4000" dirty="0">
                <a:solidFill>
                  <a:srgbClr val="000000"/>
                </a:solidFill>
                <a:latin typeface="Arial" panose="020B0604020202020204" pitchFamily="34" charset="0"/>
              </a:rPr>
              <a:t>Отговор</a:t>
            </a:r>
            <a:endParaRPr lang="en-US" altLang="bg-BG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730" y="4728234"/>
            <a:ext cx="4796331" cy="20327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DF7BBED-285F-D796-4931-2BC64AA8F679}"/>
              </a:ext>
            </a:extLst>
          </p:cNvPr>
          <p:cNvSpPr txBox="1"/>
          <p:nvPr/>
        </p:nvSpPr>
        <p:spPr>
          <a:xfrm>
            <a:off x="1528589" y="673862"/>
            <a:ext cx="82103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Кой е бащата на компютъра?</a:t>
            </a:r>
          </a:p>
        </p:txBody>
      </p:sp>
    </p:spTree>
    <p:extLst>
      <p:ext uri="{BB962C8B-B14F-4D97-AF65-F5344CB8AC3E}">
        <p14:creationId xmlns:p14="http://schemas.microsoft.com/office/powerpoint/2010/main" val="267745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4648" y="2702719"/>
            <a:ext cx="3059112" cy="1295400"/>
          </a:xfrm>
        </p:spPr>
        <p:txBody>
          <a:bodyPr/>
          <a:lstStyle/>
          <a:p>
            <a:r>
              <a:rPr lang="bg-BG" altLang="bg-B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Посочете </a:t>
            </a:r>
            <a:r>
              <a:rPr lang="bg-BG" altLang="bg-BG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Германия</a:t>
            </a:r>
            <a:r>
              <a:rPr lang="bg-BG" altLang="bg-B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altLang="bg-B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9" name="Picture 5" descr="map-money">
            <a:hlinkClick r:id="" action="ppaction://macro?name=bad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06185" y="430401"/>
            <a:ext cx="6213876" cy="5997197"/>
          </a:xfrm>
          <a:ln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310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macro?name=bad" highlightClick="1"/>
          </p:cNvPr>
          <p:cNvSpPr/>
          <p:nvPr/>
        </p:nvSpPr>
        <p:spPr>
          <a:xfrm>
            <a:off x="2049064" y="1949054"/>
            <a:ext cx="972000" cy="972000"/>
          </a:xfrm>
          <a:prstGeom prst="actionButtonBlank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96</a:t>
            </a:r>
          </a:p>
        </p:txBody>
      </p:sp>
      <p:sp>
        <p:nvSpPr>
          <p:cNvPr id="4" name="Cloud 3"/>
          <p:cNvSpPr/>
          <p:nvPr/>
        </p:nvSpPr>
        <p:spPr>
          <a:xfrm>
            <a:off x="3755826" y="2872464"/>
            <a:ext cx="4680347" cy="1384697"/>
          </a:xfrm>
          <a:prstGeom prst="cloud">
            <a:avLst/>
          </a:prstGeom>
          <a:gradFill flip="none" rotWithShape="1">
            <a:gsLst>
              <a:gs pos="0">
                <a:srgbClr val="456794">
                  <a:tint val="66000"/>
                  <a:satMod val="160000"/>
                </a:srgbClr>
              </a:gs>
              <a:gs pos="50000">
                <a:srgbClr val="456794">
                  <a:tint val="44500"/>
                  <a:satMod val="160000"/>
                </a:srgbClr>
              </a:gs>
              <a:gs pos="100000">
                <a:srgbClr val="456794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12 * 6 =</a:t>
            </a:r>
          </a:p>
        </p:txBody>
      </p:sp>
      <p:sp>
        <p:nvSpPr>
          <p:cNvPr id="10" name="Action Button: Custom 9">
            <a:hlinkClick r:id="" action="ppaction://macro?name=bad" highlightClick="1"/>
          </p:cNvPr>
          <p:cNvSpPr/>
          <p:nvPr/>
        </p:nvSpPr>
        <p:spPr>
          <a:xfrm>
            <a:off x="9019927" y="4489510"/>
            <a:ext cx="972000" cy="972000"/>
          </a:xfrm>
          <a:prstGeom prst="actionButtonBlank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18</a:t>
            </a:r>
          </a:p>
        </p:txBody>
      </p:sp>
      <p:sp>
        <p:nvSpPr>
          <p:cNvPr id="12" name="Action Button: Custom 11">
            <a:hlinkClick r:id="" action="ppaction://macro?name=bad" highlightClick="1"/>
          </p:cNvPr>
          <p:cNvSpPr/>
          <p:nvPr/>
        </p:nvSpPr>
        <p:spPr>
          <a:xfrm>
            <a:off x="9019927" y="1949054"/>
            <a:ext cx="972000" cy="972000"/>
          </a:xfrm>
          <a:prstGeom prst="actionButtonBlank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64</a:t>
            </a:r>
          </a:p>
        </p:txBody>
      </p:sp>
      <p:sp>
        <p:nvSpPr>
          <p:cNvPr id="13" name="Action Button: Custom 12">
            <a:hlinkClick r:id="" action="ppaction://macro?name=good" highlightClick="1"/>
          </p:cNvPr>
          <p:cNvSpPr/>
          <p:nvPr/>
        </p:nvSpPr>
        <p:spPr>
          <a:xfrm>
            <a:off x="2049065" y="4489510"/>
            <a:ext cx="972000" cy="972000"/>
          </a:xfrm>
          <a:prstGeom prst="actionButtonBlank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72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Избери верният отговор:</a:t>
            </a:r>
          </a:p>
        </p:txBody>
      </p:sp>
    </p:spTree>
    <p:extLst>
      <p:ext uri="{BB962C8B-B14F-4D97-AF65-F5344CB8AC3E}">
        <p14:creationId xmlns:p14="http://schemas.microsoft.com/office/powerpoint/2010/main" val="285761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7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61036"/>
            <a:ext cx="171450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Isosceles Triangle 15"/>
          <p:cNvSpPr/>
          <p:nvPr/>
        </p:nvSpPr>
        <p:spPr>
          <a:xfrm>
            <a:off x="5133681" y="2299677"/>
            <a:ext cx="1956792" cy="1721597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Smiley Face 16" hidden="1"/>
          <p:cNvSpPr/>
          <p:nvPr/>
        </p:nvSpPr>
        <p:spPr>
          <a:xfrm>
            <a:off x="7524750" y="2793206"/>
            <a:ext cx="1200150" cy="1290638"/>
          </a:xfrm>
          <a:custGeom>
            <a:avLst/>
            <a:gdLst>
              <a:gd name="connsiteX0" fmla="*/ 0 w 1600200"/>
              <a:gd name="connsiteY0" fmla="*/ 860592 h 1721183"/>
              <a:gd name="connsiteX1" fmla="*/ 800100 w 1600200"/>
              <a:gd name="connsiteY1" fmla="*/ 0 h 1721183"/>
              <a:gd name="connsiteX2" fmla="*/ 1600200 w 1600200"/>
              <a:gd name="connsiteY2" fmla="*/ 860592 h 1721183"/>
              <a:gd name="connsiteX3" fmla="*/ 800100 w 1600200"/>
              <a:gd name="connsiteY3" fmla="*/ 1721184 h 1721183"/>
              <a:gd name="connsiteX4" fmla="*/ 0 w 1600200"/>
              <a:gd name="connsiteY4" fmla="*/ 860592 h 1721183"/>
              <a:gd name="connsiteX0" fmla="*/ 460428 w 1600200"/>
              <a:gd name="connsiteY0" fmla="*/ 603211 h 1721183"/>
              <a:gd name="connsiteX1" fmla="*/ 543772 w 1600200"/>
              <a:gd name="connsiteY1" fmla="*/ 513566 h 1721183"/>
              <a:gd name="connsiteX2" fmla="*/ 627116 w 1600200"/>
              <a:gd name="connsiteY2" fmla="*/ 603211 h 1721183"/>
              <a:gd name="connsiteX3" fmla="*/ 543772 w 1600200"/>
              <a:gd name="connsiteY3" fmla="*/ 692856 h 1721183"/>
              <a:gd name="connsiteX4" fmla="*/ 460428 w 1600200"/>
              <a:gd name="connsiteY4" fmla="*/ 603211 h 1721183"/>
              <a:gd name="connsiteX5" fmla="*/ 973085 w 1600200"/>
              <a:gd name="connsiteY5" fmla="*/ 603211 h 1721183"/>
              <a:gd name="connsiteX6" fmla="*/ 1056429 w 1600200"/>
              <a:gd name="connsiteY6" fmla="*/ 513566 h 1721183"/>
              <a:gd name="connsiteX7" fmla="*/ 1139773 w 1600200"/>
              <a:gd name="connsiteY7" fmla="*/ 603211 h 1721183"/>
              <a:gd name="connsiteX8" fmla="*/ 1056429 w 1600200"/>
              <a:gd name="connsiteY8" fmla="*/ 692856 h 1721183"/>
              <a:gd name="connsiteX9" fmla="*/ 973085 w 1600200"/>
              <a:gd name="connsiteY9" fmla="*/ 603211 h 1721183"/>
              <a:gd name="connsiteX0" fmla="*/ 366441 w 1600200"/>
              <a:gd name="connsiteY0" fmla="*/ 1235901 h 1721183"/>
              <a:gd name="connsiteX1" fmla="*/ 1232747 w 1600200"/>
              <a:gd name="connsiteY1" fmla="*/ 1235901 h 1721183"/>
              <a:gd name="connsiteX0" fmla="*/ 0 w 1600200"/>
              <a:gd name="connsiteY0" fmla="*/ 860592 h 1721183"/>
              <a:gd name="connsiteX1" fmla="*/ 800100 w 1600200"/>
              <a:gd name="connsiteY1" fmla="*/ 0 h 1721183"/>
              <a:gd name="connsiteX2" fmla="*/ 1600200 w 1600200"/>
              <a:gd name="connsiteY2" fmla="*/ 860592 h 1721183"/>
              <a:gd name="connsiteX3" fmla="*/ 800100 w 1600200"/>
              <a:gd name="connsiteY3" fmla="*/ 1721184 h 1721183"/>
              <a:gd name="connsiteX4" fmla="*/ 0 w 1600200"/>
              <a:gd name="connsiteY4" fmla="*/ 860592 h 1721183"/>
              <a:gd name="connsiteX0" fmla="*/ 0 w 1600200"/>
              <a:gd name="connsiteY0" fmla="*/ 860592 h 1721184"/>
              <a:gd name="connsiteX1" fmla="*/ 800100 w 1600200"/>
              <a:gd name="connsiteY1" fmla="*/ 0 h 1721184"/>
              <a:gd name="connsiteX2" fmla="*/ 1600200 w 1600200"/>
              <a:gd name="connsiteY2" fmla="*/ 860592 h 1721184"/>
              <a:gd name="connsiteX3" fmla="*/ 800100 w 1600200"/>
              <a:gd name="connsiteY3" fmla="*/ 1721184 h 1721184"/>
              <a:gd name="connsiteX4" fmla="*/ 0 w 1600200"/>
              <a:gd name="connsiteY4" fmla="*/ 860592 h 1721184"/>
              <a:gd name="connsiteX0" fmla="*/ 460428 w 1600200"/>
              <a:gd name="connsiteY0" fmla="*/ 603211 h 1721184"/>
              <a:gd name="connsiteX1" fmla="*/ 543772 w 1600200"/>
              <a:gd name="connsiteY1" fmla="*/ 513566 h 1721184"/>
              <a:gd name="connsiteX2" fmla="*/ 627116 w 1600200"/>
              <a:gd name="connsiteY2" fmla="*/ 603211 h 1721184"/>
              <a:gd name="connsiteX3" fmla="*/ 543772 w 1600200"/>
              <a:gd name="connsiteY3" fmla="*/ 692856 h 1721184"/>
              <a:gd name="connsiteX4" fmla="*/ 460428 w 1600200"/>
              <a:gd name="connsiteY4" fmla="*/ 603211 h 1721184"/>
              <a:gd name="connsiteX5" fmla="*/ 973085 w 1600200"/>
              <a:gd name="connsiteY5" fmla="*/ 603211 h 1721184"/>
              <a:gd name="connsiteX6" fmla="*/ 1056429 w 1600200"/>
              <a:gd name="connsiteY6" fmla="*/ 513566 h 1721184"/>
              <a:gd name="connsiteX7" fmla="*/ 1332956 w 1600200"/>
              <a:gd name="connsiteY7" fmla="*/ 628968 h 1721184"/>
              <a:gd name="connsiteX8" fmla="*/ 1056429 w 1600200"/>
              <a:gd name="connsiteY8" fmla="*/ 692856 h 1721184"/>
              <a:gd name="connsiteX9" fmla="*/ 973085 w 1600200"/>
              <a:gd name="connsiteY9" fmla="*/ 603211 h 1721184"/>
              <a:gd name="connsiteX0" fmla="*/ 366441 w 1600200"/>
              <a:gd name="connsiteY0" fmla="*/ 1235901 h 1721184"/>
              <a:gd name="connsiteX1" fmla="*/ 1232747 w 1600200"/>
              <a:gd name="connsiteY1" fmla="*/ 1235901 h 1721184"/>
              <a:gd name="connsiteX0" fmla="*/ 0 w 1600200"/>
              <a:gd name="connsiteY0" fmla="*/ 860592 h 1721184"/>
              <a:gd name="connsiteX1" fmla="*/ 800100 w 1600200"/>
              <a:gd name="connsiteY1" fmla="*/ 0 h 1721184"/>
              <a:gd name="connsiteX2" fmla="*/ 1600200 w 1600200"/>
              <a:gd name="connsiteY2" fmla="*/ 860592 h 1721184"/>
              <a:gd name="connsiteX3" fmla="*/ 800100 w 1600200"/>
              <a:gd name="connsiteY3" fmla="*/ 1721184 h 1721184"/>
              <a:gd name="connsiteX4" fmla="*/ 0 w 1600200"/>
              <a:gd name="connsiteY4" fmla="*/ 860592 h 1721184"/>
              <a:gd name="connsiteX0" fmla="*/ 0 w 1600200"/>
              <a:gd name="connsiteY0" fmla="*/ 860592 h 1721184"/>
              <a:gd name="connsiteX1" fmla="*/ 800100 w 1600200"/>
              <a:gd name="connsiteY1" fmla="*/ 0 h 1721184"/>
              <a:gd name="connsiteX2" fmla="*/ 1600200 w 1600200"/>
              <a:gd name="connsiteY2" fmla="*/ 860592 h 1721184"/>
              <a:gd name="connsiteX3" fmla="*/ 800100 w 1600200"/>
              <a:gd name="connsiteY3" fmla="*/ 1721184 h 1721184"/>
              <a:gd name="connsiteX4" fmla="*/ 0 w 1600200"/>
              <a:gd name="connsiteY4" fmla="*/ 860592 h 1721184"/>
              <a:gd name="connsiteX0" fmla="*/ 460428 w 1600200"/>
              <a:gd name="connsiteY0" fmla="*/ 603211 h 1721184"/>
              <a:gd name="connsiteX1" fmla="*/ 543772 w 1600200"/>
              <a:gd name="connsiteY1" fmla="*/ 513566 h 1721184"/>
              <a:gd name="connsiteX2" fmla="*/ 627116 w 1600200"/>
              <a:gd name="connsiteY2" fmla="*/ 603211 h 1721184"/>
              <a:gd name="connsiteX3" fmla="*/ 543772 w 1600200"/>
              <a:gd name="connsiteY3" fmla="*/ 692856 h 1721184"/>
              <a:gd name="connsiteX4" fmla="*/ 280124 w 1600200"/>
              <a:gd name="connsiteY4" fmla="*/ 654726 h 1721184"/>
              <a:gd name="connsiteX5" fmla="*/ 973085 w 1600200"/>
              <a:gd name="connsiteY5" fmla="*/ 603211 h 1721184"/>
              <a:gd name="connsiteX6" fmla="*/ 1056429 w 1600200"/>
              <a:gd name="connsiteY6" fmla="*/ 513566 h 1721184"/>
              <a:gd name="connsiteX7" fmla="*/ 1332956 w 1600200"/>
              <a:gd name="connsiteY7" fmla="*/ 628968 h 1721184"/>
              <a:gd name="connsiteX8" fmla="*/ 1056429 w 1600200"/>
              <a:gd name="connsiteY8" fmla="*/ 692856 h 1721184"/>
              <a:gd name="connsiteX9" fmla="*/ 973085 w 1600200"/>
              <a:gd name="connsiteY9" fmla="*/ 603211 h 1721184"/>
              <a:gd name="connsiteX0" fmla="*/ 366441 w 1600200"/>
              <a:gd name="connsiteY0" fmla="*/ 1235901 h 1721184"/>
              <a:gd name="connsiteX1" fmla="*/ 1232747 w 1600200"/>
              <a:gd name="connsiteY1" fmla="*/ 1235901 h 1721184"/>
              <a:gd name="connsiteX0" fmla="*/ 0 w 1600200"/>
              <a:gd name="connsiteY0" fmla="*/ 860592 h 1721184"/>
              <a:gd name="connsiteX1" fmla="*/ 800100 w 1600200"/>
              <a:gd name="connsiteY1" fmla="*/ 0 h 1721184"/>
              <a:gd name="connsiteX2" fmla="*/ 1600200 w 1600200"/>
              <a:gd name="connsiteY2" fmla="*/ 860592 h 1721184"/>
              <a:gd name="connsiteX3" fmla="*/ 800100 w 1600200"/>
              <a:gd name="connsiteY3" fmla="*/ 1721184 h 1721184"/>
              <a:gd name="connsiteX4" fmla="*/ 0 w 1600200"/>
              <a:gd name="connsiteY4" fmla="*/ 860592 h 1721184"/>
              <a:gd name="connsiteX0" fmla="*/ 0 w 1600200"/>
              <a:gd name="connsiteY0" fmla="*/ 860592 h 1721184"/>
              <a:gd name="connsiteX1" fmla="*/ 800100 w 1600200"/>
              <a:gd name="connsiteY1" fmla="*/ 0 h 1721184"/>
              <a:gd name="connsiteX2" fmla="*/ 1600200 w 1600200"/>
              <a:gd name="connsiteY2" fmla="*/ 860592 h 1721184"/>
              <a:gd name="connsiteX3" fmla="*/ 800100 w 1600200"/>
              <a:gd name="connsiteY3" fmla="*/ 1721184 h 1721184"/>
              <a:gd name="connsiteX4" fmla="*/ 0 w 1600200"/>
              <a:gd name="connsiteY4" fmla="*/ 860592 h 1721184"/>
              <a:gd name="connsiteX0" fmla="*/ 331640 w 1600200"/>
              <a:gd name="connsiteY0" fmla="*/ 616090 h 1721184"/>
              <a:gd name="connsiteX1" fmla="*/ 543772 w 1600200"/>
              <a:gd name="connsiteY1" fmla="*/ 513566 h 1721184"/>
              <a:gd name="connsiteX2" fmla="*/ 627116 w 1600200"/>
              <a:gd name="connsiteY2" fmla="*/ 603211 h 1721184"/>
              <a:gd name="connsiteX3" fmla="*/ 543772 w 1600200"/>
              <a:gd name="connsiteY3" fmla="*/ 692856 h 1721184"/>
              <a:gd name="connsiteX4" fmla="*/ 280124 w 1600200"/>
              <a:gd name="connsiteY4" fmla="*/ 654726 h 1721184"/>
              <a:gd name="connsiteX5" fmla="*/ 973085 w 1600200"/>
              <a:gd name="connsiteY5" fmla="*/ 603211 h 1721184"/>
              <a:gd name="connsiteX6" fmla="*/ 1056429 w 1600200"/>
              <a:gd name="connsiteY6" fmla="*/ 513566 h 1721184"/>
              <a:gd name="connsiteX7" fmla="*/ 1332956 w 1600200"/>
              <a:gd name="connsiteY7" fmla="*/ 628968 h 1721184"/>
              <a:gd name="connsiteX8" fmla="*/ 1056429 w 1600200"/>
              <a:gd name="connsiteY8" fmla="*/ 692856 h 1721184"/>
              <a:gd name="connsiteX9" fmla="*/ 973085 w 1600200"/>
              <a:gd name="connsiteY9" fmla="*/ 603211 h 1721184"/>
              <a:gd name="connsiteX0" fmla="*/ 366441 w 1600200"/>
              <a:gd name="connsiteY0" fmla="*/ 1235901 h 1721184"/>
              <a:gd name="connsiteX1" fmla="*/ 1232747 w 1600200"/>
              <a:gd name="connsiteY1" fmla="*/ 1235901 h 1721184"/>
              <a:gd name="connsiteX0" fmla="*/ 0 w 1600200"/>
              <a:gd name="connsiteY0" fmla="*/ 860592 h 1721184"/>
              <a:gd name="connsiteX1" fmla="*/ 800100 w 1600200"/>
              <a:gd name="connsiteY1" fmla="*/ 0 h 1721184"/>
              <a:gd name="connsiteX2" fmla="*/ 1600200 w 1600200"/>
              <a:gd name="connsiteY2" fmla="*/ 860592 h 1721184"/>
              <a:gd name="connsiteX3" fmla="*/ 800100 w 1600200"/>
              <a:gd name="connsiteY3" fmla="*/ 1721184 h 1721184"/>
              <a:gd name="connsiteX4" fmla="*/ 0 w 1600200"/>
              <a:gd name="connsiteY4" fmla="*/ 860592 h 172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0200" h="1721184" stroke="0" extrusionOk="0">
                <a:moveTo>
                  <a:pt x="0" y="860592"/>
                </a:moveTo>
                <a:cubicBezTo>
                  <a:pt x="0" y="385300"/>
                  <a:pt x="358217" y="0"/>
                  <a:pt x="800100" y="0"/>
                </a:cubicBezTo>
                <a:cubicBezTo>
                  <a:pt x="1241983" y="0"/>
                  <a:pt x="1600200" y="385300"/>
                  <a:pt x="1600200" y="860592"/>
                </a:cubicBezTo>
                <a:cubicBezTo>
                  <a:pt x="1600200" y="1335884"/>
                  <a:pt x="1241983" y="1721184"/>
                  <a:pt x="800100" y="1721184"/>
                </a:cubicBezTo>
                <a:cubicBezTo>
                  <a:pt x="358217" y="1721184"/>
                  <a:pt x="0" y="1335884"/>
                  <a:pt x="0" y="860592"/>
                </a:cubicBezTo>
                <a:close/>
              </a:path>
              <a:path w="1600200" h="1721184" fill="darkenLess" extrusionOk="0">
                <a:moveTo>
                  <a:pt x="331640" y="616090"/>
                </a:moveTo>
                <a:cubicBezTo>
                  <a:pt x="331640" y="566580"/>
                  <a:pt x="494526" y="515712"/>
                  <a:pt x="543772" y="513566"/>
                </a:cubicBezTo>
                <a:cubicBezTo>
                  <a:pt x="593018" y="511420"/>
                  <a:pt x="627116" y="553701"/>
                  <a:pt x="627116" y="603211"/>
                </a:cubicBezTo>
                <a:cubicBezTo>
                  <a:pt x="627116" y="652721"/>
                  <a:pt x="601604" y="684270"/>
                  <a:pt x="543772" y="692856"/>
                </a:cubicBezTo>
                <a:cubicBezTo>
                  <a:pt x="485940" y="701442"/>
                  <a:pt x="280124" y="704236"/>
                  <a:pt x="280124" y="654726"/>
                </a:cubicBezTo>
                <a:moveTo>
                  <a:pt x="973085" y="603211"/>
                </a:moveTo>
                <a:cubicBezTo>
                  <a:pt x="973085" y="553701"/>
                  <a:pt x="996451" y="509273"/>
                  <a:pt x="1056429" y="513566"/>
                </a:cubicBezTo>
                <a:cubicBezTo>
                  <a:pt x="1116407" y="517859"/>
                  <a:pt x="1332956" y="579458"/>
                  <a:pt x="1332956" y="628968"/>
                </a:cubicBezTo>
                <a:cubicBezTo>
                  <a:pt x="1332956" y="678478"/>
                  <a:pt x="1102459" y="692856"/>
                  <a:pt x="1056429" y="692856"/>
                </a:cubicBezTo>
                <a:cubicBezTo>
                  <a:pt x="1010399" y="692856"/>
                  <a:pt x="973085" y="652721"/>
                  <a:pt x="973085" y="603211"/>
                </a:cubicBezTo>
              </a:path>
              <a:path w="1600200" h="1721184" fill="none" extrusionOk="0">
                <a:moveTo>
                  <a:pt x="366441" y="1235901"/>
                </a:moveTo>
                <a:cubicBezTo>
                  <a:pt x="655547" y="1449466"/>
                  <a:pt x="944316" y="1449466"/>
                  <a:pt x="1232747" y="1235901"/>
                </a:cubicBezTo>
              </a:path>
              <a:path w="1600200" h="1721184" fill="none">
                <a:moveTo>
                  <a:pt x="0" y="860592"/>
                </a:moveTo>
                <a:cubicBezTo>
                  <a:pt x="0" y="385300"/>
                  <a:pt x="358217" y="0"/>
                  <a:pt x="800100" y="0"/>
                </a:cubicBezTo>
                <a:cubicBezTo>
                  <a:pt x="1241983" y="0"/>
                  <a:pt x="1600200" y="385300"/>
                  <a:pt x="1600200" y="860592"/>
                </a:cubicBezTo>
                <a:cubicBezTo>
                  <a:pt x="1600200" y="1335884"/>
                  <a:pt x="1241983" y="1721184"/>
                  <a:pt x="800100" y="1721184"/>
                </a:cubicBezTo>
                <a:cubicBezTo>
                  <a:pt x="358217" y="1721184"/>
                  <a:pt x="0" y="1335884"/>
                  <a:pt x="0" y="860592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6" name="TextBox 9"/>
          <p:cNvSpPr txBox="1">
            <a:spLocks noChangeArrowheads="1"/>
          </p:cNvSpPr>
          <p:nvPr/>
        </p:nvSpPr>
        <p:spPr bwMode="auto">
          <a:xfrm>
            <a:off x="446136" y="521513"/>
            <a:ext cx="1133188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bg-BG" altLang="bg-BG" sz="3600" dirty="0">
                <a:solidFill>
                  <a:schemeClr val="accent2">
                    <a:lumMod val="75000"/>
                  </a:schemeClr>
                </a:solidFill>
              </a:rPr>
              <a:t>Намерете лицето на триъгълник с дадена страна </a:t>
            </a:r>
            <a:r>
              <a:rPr lang="en-US" altLang="bg-BG" sz="3600" dirty="0">
                <a:solidFill>
                  <a:schemeClr val="accent2">
                    <a:lumMod val="75000"/>
                  </a:schemeClr>
                </a:solidFill>
              </a:rPr>
              <a:t>a=12 cm </a:t>
            </a:r>
            <a:r>
              <a:rPr lang="bg-BG" altLang="bg-BG" sz="3600" dirty="0">
                <a:solidFill>
                  <a:schemeClr val="accent2">
                    <a:lumMod val="75000"/>
                  </a:schemeClr>
                </a:solidFill>
              </a:rPr>
              <a:t>и височина към нея</a:t>
            </a:r>
            <a:r>
              <a:rPr lang="en-US" altLang="bg-BG" sz="3600" dirty="0">
                <a:solidFill>
                  <a:schemeClr val="accent2">
                    <a:lumMod val="75000"/>
                  </a:schemeClr>
                </a:solidFill>
              </a:rPr>
              <a:t> h=8 cm</a:t>
            </a:r>
            <a:r>
              <a:rPr lang="bg-BG" altLang="bg-BG" sz="3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Rounded Rectangle 2">
            <a:hlinkClick r:id="" action="ppaction://macro?name=Тriangle" highlightClick="1"/>
          </p:cNvPr>
          <p:cNvSpPr/>
          <p:nvPr/>
        </p:nvSpPr>
        <p:spPr>
          <a:xfrm>
            <a:off x="4279487" y="5158854"/>
            <a:ext cx="3950112" cy="11191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sz="3600" dirty="0">
                <a:solidFill>
                  <a:schemeClr val="accent6">
                    <a:lumMod val="75000"/>
                  </a:schemeClr>
                </a:solidFill>
              </a:rPr>
              <a:t>Отговор</a:t>
            </a:r>
          </a:p>
        </p:txBody>
      </p:sp>
    </p:spTree>
    <p:extLst>
      <p:ext uri="{BB962C8B-B14F-4D97-AF65-F5344CB8AC3E}">
        <p14:creationId xmlns:p14="http://schemas.microsoft.com/office/powerpoint/2010/main" val="311396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5636" y="4129489"/>
            <a:ext cx="4400550" cy="25557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4836" y="910957"/>
            <a:ext cx="10801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>
                <a:solidFill>
                  <a:schemeClr val="accent2">
                    <a:lumMod val="75000"/>
                  </a:schemeClr>
                </a:solidFill>
              </a:rPr>
              <a:t>София е столицата на България?</a:t>
            </a:r>
          </a:p>
        </p:txBody>
      </p:sp>
      <p:sp>
        <p:nvSpPr>
          <p:cNvPr id="4" name="AutoShape 4">
            <a:hlinkClick r:id="" action="ppaction://macro?name=praznik" highlightClick="1"/>
          </p:cNvPr>
          <p:cNvSpPr>
            <a:spLocks noChangeArrowheads="1"/>
          </p:cNvSpPr>
          <p:nvPr/>
        </p:nvSpPr>
        <p:spPr bwMode="auto">
          <a:xfrm>
            <a:off x="1343025" y="2978551"/>
            <a:ext cx="4752975" cy="115093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4000" dirty="0">
                <a:solidFill>
                  <a:srgbClr val="000000"/>
                </a:solidFill>
                <a:latin typeface="Arial" panose="020B0604020202020204" pitchFamily="34" charset="0"/>
              </a:rPr>
              <a:t>Въпрос</a:t>
            </a:r>
            <a:endParaRPr lang="en-US" altLang="bg-BG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97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71164" y="631651"/>
            <a:ext cx="8229600" cy="1143000"/>
          </a:xfrm>
        </p:spPr>
        <p:txBody>
          <a:bodyPr/>
          <a:lstStyle/>
          <a:p>
            <a:r>
              <a:rPr lang="bg-BG" altLang="bg-BG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Резултати</a:t>
            </a:r>
            <a:endParaRPr lang="en-US" altLang="bg-BG" sz="6000" dirty="0">
              <a:ln w="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8" name="AutoShape 4">
            <a:hlinkClick r:id="" action="ppaction://macro?name=SumFinal" highlightClick="1"/>
          </p:cNvPr>
          <p:cNvSpPr>
            <a:spLocks noChangeArrowheads="1"/>
          </p:cNvSpPr>
          <p:nvPr/>
        </p:nvSpPr>
        <p:spPr bwMode="auto">
          <a:xfrm>
            <a:off x="3492223" y="3950952"/>
            <a:ext cx="5207551" cy="995363"/>
          </a:xfrm>
          <a:prstGeom prst="round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Виж своята оценка</a:t>
            </a:r>
            <a:endParaRPr lang="en-US" altLang="bg-BG" sz="4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AutoShape 4">
            <a:hlinkClick r:id="" action="ppaction://macro?name=SumFinal" highlightClick="1"/>
            <a:extLst>
              <a:ext uri="{FF2B5EF4-FFF2-40B4-BE49-F238E27FC236}">
                <a16:creationId xmlns:a16="http://schemas.microsoft.com/office/drawing/2014/main" id="{A783288B-B8DF-FD3A-BF88-76D64E989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224" y="2431750"/>
            <a:ext cx="5207551" cy="995363"/>
          </a:xfrm>
          <a:prstGeom prst="round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Брой получени точки</a:t>
            </a:r>
            <a:endParaRPr lang="en-US" altLang="bg-BG" sz="4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33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79</Words>
  <Application>Microsoft Office PowerPoint</Application>
  <PresentationFormat>Widescreen</PresentationFormat>
  <Paragraphs>25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Общообразователен тест</vt:lpstr>
      <vt:lpstr>Коя е културната столица на България?</vt:lpstr>
      <vt:lpstr>Кой е Васил Левски?</vt:lpstr>
      <vt:lpstr>PowerPoint Presentation</vt:lpstr>
      <vt:lpstr>Посочете Германия!</vt:lpstr>
      <vt:lpstr>Избери верният отговор:</vt:lpstr>
      <vt:lpstr>PowerPoint Presentation</vt:lpstr>
      <vt:lpstr>PowerPoint Presentation</vt:lpstr>
      <vt:lpstr>Резултати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Начало</dc:title>
  <dc:creator>Миглена Велячка</dc:creator>
  <cp:lastModifiedBy>HP</cp:lastModifiedBy>
  <cp:revision>35</cp:revision>
  <dcterms:created xsi:type="dcterms:W3CDTF">2018-01-25T18:43:13Z</dcterms:created>
  <dcterms:modified xsi:type="dcterms:W3CDTF">2023-05-22T06:01:15Z</dcterms:modified>
</cp:coreProperties>
</file>